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Nuni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c7119aac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c7119aac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c7119aac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c7119aac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c70862f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c70862f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c70862f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c70862f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edf0900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edf0900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df0900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df0900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edf0900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edf0900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70862f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c70862f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c70862f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c70862f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c70862fc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c70862fc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c7119aac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c7119aac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edf0900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edf0900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df09008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edf0900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c70862f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c70862f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c8301c2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c8301c2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8301c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8301c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c8301c2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c8301c2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8301c2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8301c2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c8301c2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c8301c2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c8301c2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c8301c2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c8301c2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c8301c2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c7119aac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c7119aac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c8301c2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c8301c2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c8301c2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c8301c2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8301c2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8301c2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c8301c2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c8301c2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517574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517574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c7c755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c7c755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7c7553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7c7553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c7c755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c7c755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c7c7553d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c7c7553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c7c7553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c7c7553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c7119aa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c7119aa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c7c755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c7c755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c7c7553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c7c7553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f469830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f469830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8107c2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8107c2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c7119aac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c7119aac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c7119aac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c7119aac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c7119aac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c7119aac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c7119aac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c7119aac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c7119aac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c7119aac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60" name="Google Shape;60;p1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owardsdatascience.com/shap-how-to-interpret-machine-learning-models-with-python-2323f5af4be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cran.r-project.org/web/packages/lime/index.html" TargetMode="External"/><Relationship Id="rId5" Type="http://schemas.openxmlformats.org/officeDocument/2006/relationships/hyperlink" Target="https://cran.r-project.org/web/packages/iml/index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owardsdatascience.com/lime-vs-shap-which-is-better-for-explaining-machine-learning-models-d68d8290bb16" TargetMode="External"/><Relationship Id="rId4" Type="http://schemas.openxmlformats.org/officeDocument/2006/relationships/hyperlink" Target="https://www.slideshare.net/0xdata/explaining-blackbox-machine-learning-predictions/37" TargetMode="External"/><Relationship Id="rId5" Type="http://schemas.openxmlformats.org/officeDocument/2006/relationships/hyperlink" Target="https://medium.com/dataman-in-ai/explain-your-model-with-lime-5a1a5867b423" TargetMode="External"/><Relationship Id="rId6" Type="http://schemas.openxmlformats.org/officeDocument/2006/relationships/hyperlink" Target="https://towardsdatascience.com/explainable-artificial-intelligence-part-2-model-interpretation-strategies-75d4afa6b73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14975"/>
            <a:ext cx="8520600" cy="22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and SHAP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42600" y="3084050"/>
            <a:ext cx="66588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Komal Joshi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Anagha Sethuraman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Neha Poonia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Akash Kuratkar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Aditya Baravkar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2929"/>
                </a:solidFill>
              </a:rPr>
              <a:t>Accuracy vs. Interpretability Trade-off</a:t>
            </a:r>
            <a:endParaRPr b="1"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25" y="1125300"/>
            <a:ext cx="6807952" cy="32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232675" y="4370300"/>
            <a:ext cx="637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Model performance vs. interpretability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0" y="744575"/>
            <a:ext cx="8520600" cy="3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/>
              <a:t>Model Interpretation Using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LIME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Komal Joshi (014682551)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625"/>
            <a:ext cx="883919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0" y="0"/>
            <a:ext cx="4769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50" y="948650"/>
            <a:ext cx="6905775" cy="4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0" y="0"/>
            <a:ext cx="51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0" y="0"/>
            <a:ext cx="629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5" y="879000"/>
            <a:ext cx="6988549" cy="40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619125"/>
            <a:ext cx="4135424" cy="16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27" y="3095625"/>
            <a:ext cx="3007900" cy="14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603250" y="4656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M</a:t>
            </a:r>
            <a:r>
              <a:rPr b="1" lang="en" sz="1600">
                <a:solidFill>
                  <a:schemeClr val="dk1"/>
                </a:solidFill>
              </a:rPr>
              <a:t>odel- agnostic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6436525" y="4712400"/>
            <a:ext cx="217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E</a:t>
            </a:r>
            <a:r>
              <a:rPr b="1" lang="en" sz="1600">
                <a:solidFill>
                  <a:schemeClr val="dk1"/>
                </a:solidFill>
              </a:rPr>
              <a:t>xplananable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67095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L</a:t>
            </a:r>
            <a:r>
              <a:rPr b="1" lang="en" sz="1600">
                <a:solidFill>
                  <a:schemeClr val="dk1"/>
                </a:solidFill>
              </a:rPr>
              <a:t>ocally faithful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6436525" y="229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I</a:t>
            </a:r>
            <a:r>
              <a:rPr b="1" lang="en" sz="1600">
                <a:solidFill>
                  <a:schemeClr val="dk1"/>
                </a:solidFill>
              </a:rPr>
              <a:t>nterpretable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63200" r="0" t="0"/>
          <a:stretch/>
        </p:blipFill>
        <p:spPr>
          <a:xfrm>
            <a:off x="7745700" y="121850"/>
            <a:ext cx="1398299" cy="22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6">
            <a:alphaModFix/>
          </a:blip>
          <a:srcRect b="0" l="63408" r="0" t="0"/>
          <a:stretch/>
        </p:blipFill>
        <p:spPr>
          <a:xfrm>
            <a:off x="6192625" y="435150"/>
            <a:ext cx="1262076" cy="14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7">
            <a:alphaModFix/>
          </a:blip>
          <a:srcRect b="0" l="9792" r="20608" t="22988"/>
          <a:stretch/>
        </p:blipFill>
        <p:spPr>
          <a:xfrm>
            <a:off x="5063125" y="2816199"/>
            <a:ext cx="4033249" cy="19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3163" r="7734" t="0"/>
          <a:stretch/>
        </p:blipFill>
        <p:spPr>
          <a:xfrm>
            <a:off x="4048125" y="1143000"/>
            <a:ext cx="5095875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0" y="0"/>
            <a:ext cx="42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- GENERAL IDEA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158750" y="1770075"/>
            <a:ext cx="610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Instance Variable O</a:t>
            </a:r>
            <a:r>
              <a:rPr lang="en"/>
              <a:t>f interest.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data and get black box predictions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 data set as per proximity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explanations from interpreted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Image</a:t>
            </a:r>
            <a:endParaRPr b="1" sz="160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5867" l="1000" r="7205" t="3156"/>
          <a:stretch/>
        </p:blipFill>
        <p:spPr>
          <a:xfrm>
            <a:off x="3286125" y="1592800"/>
            <a:ext cx="5857875" cy="21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111125" y="1746250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or Strawberry?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 image into super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 super pixels off/on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111125" y="3851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Lime for Text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47650" y="4414825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Randomly Remove text from instance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Tabular</a:t>
            </a:r>
            <a:endParaRPr b="1" sz="1600"/>
          </a:p>
        </p:txBody>
      </p:sp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4119575" y="642950"/>
            <a:ext cx="5024424" cy="435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166700" y="1730375"/>
            <a:ext cx="457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x1 and x2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A: Class 1(dark) and 0(light)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B: </a:t>
            </a:r>
            <a:r>
              <a:rPr lang="en">
                <a:solidFill>
                  <a:schemeClr val="dk1"/>
                </a:solidFill>
              </a:rPr>
              <a:t>LIME samples taken from mass center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C: </a:t>
            </a:r>
            <a:r>
              <a:rPr lang="en"/>
              <a:t>Weight data in proximity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Learned Model based on weighted 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0" y="0"/>
            <a:ext cx="53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READ AND TRAIN DATA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22726" l="0" r="0" t="0"/>
          <a:stretch/>
        </p:blipFill>
        <p:spPr>
          <a:xfrm>
            <a:off x="587375" y="783875"/>
            <a:ext cx="7715251" cy="42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3244" r="3253" t="0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11275" y="714475"/>
            <a:ext cx="25338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 behind model interpretability</a:t>
            </a:r>
            <a:endParaRPr sz="2800"/>
          </a:p>
        </p:txBody>
      </p:sp>
      <p:sp>
        <p:nvSpPr>
          <p:cNvPr id="79" name="Google Shape;79;p16"/>
          <p:cNvSpPr txBox="1"/>
          <p:nvPr/>
        </p:nvSpPr>
        <p:spPr>
          <a:xfrm>
            <a:off x="511275" y="2571750"/>
            <a:ext cx="295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Impact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Regulatory Concern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in ACTION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0" y="1801825"/>
            <a:ext cx="457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 Mode: gives predicted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locally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result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57517" l="0" r="41836" t="0"/>
          <a:stretch/>
        </p:blipFill>
        <p:spPr>
          <a:xfrm>
            <a:off x="3976700" y="1408413"/>
            <a:ext cx="5040302" cy="24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200"/>
            <a:ext cx="8741599" cy="42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25" y="896425"/>
            <a:ext cx="4680350" cy="4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Model Interpretation Using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SHAP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Akash Kuratkar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33625" y="67225"/>
            <a:ext cx="9110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SHAP</a:t>
            </a:r>
            <a:r>
              <a:rPr b="1" lang="en" sz="1600"/>
              <a:t>(SHapley Additive exPlanations)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/>
          </a:p>
        </p:txBody>
      </p:sp>
      <p:sp>
        <p:nvSpPr>
          <p:cNvPr id="240" name="Google Shape;240;p38"/>
          <p:cNvSpPr txBox="1"/>
          <p:nvPr/>
        </p:nvSpPr>
        <p:spPr>
          <a:xfrm>
            <a:off x="118375" y="669175"/>
            <a:ext cx="5229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SHAP ?     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SHAP (SHapley Additive exPlanations) by Lundberg and Lee, is a method to explain individual predictions.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Game theory.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theoretical framework for social situations.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Game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Player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Payout(Reward)			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00" y="894150"/>
            <a:ext cx="3767900" cy="26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/>
        </p:nvSpPr>
        <p:spPr>
          <a:xfrm>
            <a:off x="408900" y="3796650"/>
            <a:ext cx="815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we allocate this profit such that each person is fairly rewarded commensurate to their actual contribution?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108400" y="104788"/>
            <a:ext cx="3910800" cy="5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Shapley Values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average marginal contribution of a feature value across all possible coalitions.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Formula: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Axioms to achieve to achieve a fair contribution: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Symmetry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Dummy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Additivity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25" y="359625"/>
            <a:ext cx="4262100" cy="2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775" y="2814048"/>
            <a:ext cx="4341600" cy="184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00" y="2234300"/>
            <a:ext cx="3613750" cy="5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0" y="0"/>
            <a:ext cx="91440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with large absolute Shapley values are important.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Interpreting Wine quality model using SHAP</a:t>
            </a:r>
            <a:endParaRPr b="1" sz="15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5" y="977175"/>
            <a:ext cx="880650" cy="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b="1859" l="0" r="0" t="3756"/>
          <a:stretch/>
        </p:blipFill>
        <p:spPr>
          <a:xfrm>
            <a:off x="0" y="2291925"/>
            <a:ext cx="3988650" cy="25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800" y="2149650"/>
            <a:ext cx="4315486" cy="26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0" y="0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 sz="1600"/>
          </a:p>
          <a:p>
            <a:pPr indent="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00" y="1763750"/>
            <a:ext cx="4038901" cy="26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4503900" y="2368950"/>
            <a:ext cx="428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Can the variable importance plot show the directions between the features and the target variable?</a:t>
            </a:r>
            <a:endParaRPr b="1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26"/>
            <a:ext cx="9144000" cy="1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25" y="1852100"/>
            <a:ext cx="4374950" cy="2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0" y="0"/>
            <a:ext cx="30000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SHAP Summary Plot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importance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Original value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Correlation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6700"/>
            <a:ext cx="4326325" cy="28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Summary Plot</a:t>
            </a:r>
            <a:endParaRPr b="1" sz="160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25" y="1338050"/>
            <a:ext cx="5681301" cy="2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3500"/>
            <a:ext cx="8839197" cy="34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646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model interpretability?</a:t>
            </a:r>
            <a:endParaRPr sz="3000"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294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Interpretability is the degree to which a model's predictions can be explained in straightforward human terms.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/>
        </p:nvSpPr>
        <p:spPr>
          <a:xfrm>
            <a:off x="0" y="0"/>
            <a:ext cx="9144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Dependence Plot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Shows the marginal effect of features on predicted outcome.</a:t>
            </a:r>
            <a:endParaRPr b="1" sz="1500"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2306351"/>
            <a:ext cx="3954800" cy="2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9225"/>
            <a:ext cx="4080299" cy="2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8515"/>
            <a:ext cx="4148275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25" y="1061300"/>
            <a:ext cx="4262575" cy="10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6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01"/>
            <a:ext cx="8711450" cy="25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7600" l="0" r="0" t="6518"/>
          <a:stretch/>
        </p:blipFill>
        <p:spPr>
          <a:xfrm>
            <a:off x="152400" y="699363"/>
            <a:ext cx="8265726" cy="152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500"/>
          </a:p>
        </p:txBody>
      </p:sp>
      <p:sp>
        <p:nvSpPr>
          <p:cNvPr id="302" name="Google Shape;302;p46"/>
          <p:cNvSpPr txBox="1"/>
          <p:nvPr/>
        </p:nvSpPr>
        <p:spPr>
          <a:xfrm>
            <a:off x="152400" y="5169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1</a:t>
            </a:r>
            <a:endParaRPr b="1"/>
          </a:p>
        </p:txBody>
      </p:sp>
      <p:sp>
        <p:nvSpPr>
          <p:cNvPr id="303" name="Google Shape;303;p46"/>
          <p:cNvSpPr txBox="1"/>
          <p:nvPr/>
        </p:nvSpPr>
        <p:spPr>
          <a:xfrm>
            <a:off x="152400" y="25403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2</a:t>
            </a:r>
            <a:endParaRPr b="1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2950"/>
            <a:ext cx="8676301" cy="1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92925"/>
            <a:ext cx="8839199" cy="130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/>
        </p:nvSpPr>
        <p:spPr>
          <a:xfrm>
            <a:off x="67200" y="0"/>
            <a:ext cx="9009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should we use Shapley values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ocal Accuracy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Types of explanations: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 Explainer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 Explainer and Gradient Explainer (Neural Networks)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Kernel Explainer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" sz="7822">
                <a:solidFill>
                  <a:schemeClr val="dk1"/>
                </a:solidFill>
              </a:rPr>
              <a:t>Lime and Shap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42">
                <a:solidFill>
                  <a:schemeClr val="dk1"/>
                </a:solidFill>
              </a:rPr>
              <a:t>Comparison</a:t>
            </a:r>
            <a:endParaRPr b="1" sz="514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Anagha Sethuraman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>
                <a:solidFill>
                  <a:schemeClr val="dk1"/>
                </a:solidFill>
              </a:rPr>
              <a:t>Based on the wine prediction example, we can compare Lime and Shap.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LIME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00"/>
          </a:p>
        </p:txBody>
      </p:sp>
      <p:pic>
        <p:nvPicPr>
          <p:cNvPr id="322" name="Google Shape;322;p49"/>
          <p:cNvPicPr preferRelativeResize="0"/>
          <p:nvPr/>
        </p:nvPicPr>
        <p:blipFill rotWithShape="1">
          <a:blip r:embed="rId3">
            <a:alphaModFix/>
          </a:blip>
          <a:srcRect b="0" l="9792" r="20608" t="22988"/>
          <a:stretch/>
        </p:blipFill>
        <p:spPr>
          <a:xfrm>
            <a:off x="558825" y="933150"/>
            <a:ext cx="7858125" cy="32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200"/>
            <a:ext cx="8741599" cy="36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0" y="136325"/>
            <a:ext cx="8985600" cy="4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" sz="2900">
                <a:solidFill>
                  <a:schemeClr val="dk1"/>
                </a:solidFill>
              </a:rPr>
              <a:t>We can list the </a:t>
            </a:r>
            <a:r>
              <a:rPr lang="en" sz="2900">
                <a:solidFill>
                  <a:srgbClr val="292929"/>
                </a:solidFill>
                <a:highlight>
                  <a:srgbClr val="FFFFFF"/>
                </a:highlight>
              </a:rPr>
              <a:t>coefficients </a:t>
            </a:r>
            <a:r>
              <a:rPr lang="en" sz="2900">
                <a:solidFill>
                  <a:schemeClr val="dk1"/>
                </a:solidFill>
              </a:rPr>
              <a:t>using the above command and this provide better looking visualizations.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0" y="415550"/>
            <a:ext cx="4503375" cy="4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25" y="933600"/>
            <a:ext cx="4680350" cy="28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61975" y="74375"/>
            <a:ext cx="8770200" cy="4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Shap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visualizations isn’t as interpretable as one made by Lime.The red marks push the prediction higher towards the base value, and the blue marks do just the opposite.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For the wine dataset — if you see more blues than reds, the wine is classified as bad and vice versa.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50"/>
            <a:ext cx="9144003" cy="1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11700" y="148725"/>
            <a:ext cx="8520600" cy="4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Shap comes with summary plots - a neat way to visualize every </a:t>
            </a:r>
            <a:r>
              <a:rPr lang="en" sz="1400">
                <a:solidFill>
                  <a:schemeClr val="dk1"/>
                </a:solidFill>
              </a:rPr>
              <a:t>feature</a:t>
            </a:r>
            <a:r>
              <a:rPr lang="en" sz="1400">
                <a:solidFill>
                  <a:schemeClr val="dk1"/>
                </a:solidFill>
              </a:rPr>
              <a:t> importance and their impact on prediction.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doesn’t look as intuitive as LIME out of the box. It comes with summary charts that make understanding an entire machine learning model easy.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25" y="929550"/>
            <a:ext cx="5558099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11700" y="198300"/>
            <a:ext cx="8520600" cy="4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  <a:highlight>
                  <a:srgbClr val="FFFFFF"/>
                </a:highlight>
              </a:rPr>
              <a:t>LIME vs. SHAP: Which is Better for Explaining Machine Learning Models?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and LIME are both popular Python libraries for model explainability. 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LIME for single prediction explanation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SHAP for entire model (or single variable) explanation(SHAP mostly for summary plots      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dependence plots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20368" r="20368" t="0"/>
          <a:stretch/>
        </p:blipFill>
        <p:spPr>
          <a:xfrm>
            <a:off x="3047650" y="0"/>
            <a:ext cx="609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black box models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Lime : Advantages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fast and simple method for explaining black box models.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Good-looking Visuals.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can be used when SHAP’s compute costs are too high.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one of the few methods that works for tabular data, text and images.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implemented in Python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</a:t>
            </a:r>
            <a:r>
              <a:rPr lang="en" sz="1400">
                <a:solidFill>
                  <a:schemeClr val="dk1"/>
                </a:solidFill>
              </a:rPr>
              <a:t> library) and R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 package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iml package</a:t>
            </a:r>
            <a:r>
              <a:rPr lang="en" sz="1400">
                <a:solidFill>
                  <a:schemeClr val="dk1"/>
                </a:solidFill>
              </a:rPr>
              <a:t>) and is very easy to use.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Advantages of Shap over Lime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Shapley value guarantees a fair distribution of contribution for each of the  variables (LIME do not provide the guarantee).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connects LIME and Shapley values. This is very useful to better understand both methods.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assumes that the local model is linear, SHAP does not have any such assumptions.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value is NOT the difference between the prediction with and without a variable, rather it is a  contribution of a variable to the difference between the actual prediction and the mean prediction.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111550"/>
            <a:ext cx="8520600" cy="4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 of Lime and Shap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stability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depends on the ability to perturb samples in meaningful ways.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Consistency.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doesn’t work out-of-the-box on all models.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depends on background datasets to infer a baseline/expected value. For large datasets, it is  computationally expensive.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KernelSHAP is slow.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KernelSHAP ignores feature dependence.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The disadvantages of Shapley values also apply to SHAP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311700" y="17352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/>
              <a:t>Conclusion</a:t>
            </a:r>
            <a:endParaRPr b="1" sz="1800"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311700" y="6817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In the above slides we saw two implementations of model interpretability, LIME and SHAP. Depending on the task at hand both or either tools could be used to increase model interpretability. 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SHAP might be more theoretically rigorous and stable, however if time is of the essence, LIME might be enough to begin interpreting your model predictions.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idx="1" type="body"/>
          </p:nvPr>
        </p:nvSpPr>
        <p:spPr>
          <a:xfrm>
            <a:off x="311700" y="148725"/>
            <a:ext cx="85206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References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https://towardsdatascience.com/lime-vs-shap-which-is-better-for-explaining-machine-learning-models-d68d8290bb16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https://www.slideshare.net/0xdata/explaining-blackbox-machine-learning-predictions/37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https://medium.com/dataman-in-ai/explain-your-model-with-lime-5a1a5867b423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https://towardsdatascience.com/explainable-artificial-intelligence-part-2-model-interpretation-strategies-75d4afa6b739</a:t>
            </a:r>
            <a:endParaRPr sz="1400" u="sng"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</a:rPr>
              <a:t>https://towardsdatascience.com/human-interpretable-machine-learning-part-1-the-need-and-importance-of-model-interpretation-2ed758f5f476</a:t>
            </a:r>
            <a:endParaRPr sz="14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872">
                <a:solidFill>
                  <a:srgbClr val="292929"/>
                </a:solidFill>
              </a:rPr>
              <a:t>Why is interpretability in machine learning important?</a:t>
            </a:r>
            <a:endParaRPr b="1" sz="1872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62" y="1017725"/>
            <a:ext cx="41461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What drives model predictions?  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Why did the model take a certain decision?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</a:rPr>
              <a:t>How can we trust model predictions?</a:t>
            </a:r>
            <a:endParaRPr i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292929"/>
                </a:solidFill>
              </a:rPr>
              <a:t>Need of interpretability</a:t>
            </a:r>
            <a:endParaRPr b="1" sz="1650">
              <a:solidFill>
                <a:srgbClr val="292929"/>
              </a:solidFill>
            </a:endParaRPr>
          </a:p>
        </p:txBody>
      </p:sp>
      <p:pic>
        <p:nvPicPr>
          <p:cNvPr descr="Figure 1.2 – Three main concept of Interpretable Machine Learning&#10;"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771" y="2005825"/>
            <a:ext cx="5042376" cy="25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4294967295" type="title"/>
          </p:nvPr>
        </p:nvSpPr>
        <p:spPr>
          <a:xfrm>
            <a:off x="311700" y="4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72">
                <a:solidFill>
                  <a:srgbClr val="292929"/>
                </a:solidFill>
              </a:rPr>
              <a:t>Traditional Techniques for Model Interpretation</a:t>
            </a:r>
            <a:endParaRPr b="1" sz="1872">
              <a:solidFill>
                <a:srgbClr val="29292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2">
              <a:solidFill>
                <a:srgbClr val="292929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94775" y="1333500"/>
            <a:ext cx="81375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Char char="●"/>
            </a:pPr>
            <a:r>
              <a:rPr lang="en" sz="1300">
                <a:solidFill>
                  <a:srgbClr val="292929"/>
                </a:solidFill>
              </a:rPr>
              <a:t>Exploratory Analysis and Visualization</a:t>
            </a:r>
            <a:endParaRPr sz="1300"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Dimensionality reduction</a:t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Manifold Learning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Variational autoencoders</a:t>
            </a:r>
            <a:endParaRPr sz="12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Clustering</a:t>
            </a:r>
            <a:endParaRPr sz="1200" u="sng">
              <a:solidFill>
                <a:schemeClr val="hlink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Char char="●"/>
            </a:pPr>
            <a:r>
              <a:rPr lang="en" sz="1300">
                <a:solidFill>
                  <a:srgbClr val="292929"/>
                </a:solidFill>
              </a:rPr>
              <a:t>Model performance evaluation metrics</a:t>
            </a:r>
            <a:endParaRPr sz="1300">
              <a:solidFill>
                <a:srgbClr val="29292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Supervised Learning — Classification</a:t>
            </a:r>
            <a:endParaRPr sz="12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Supervised Learning — Regression</a:t>
            </a:r>
            <a:endParaRPr sz="12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Unsupervised Learning — Clustering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Exploratory Analysis and Visualization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50" y="1085675"/>
            <a:ext cx="2723025" cy="1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850" y="951188"/>
            <a:ext cx="2588599" cy="16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500" y="2983050"/>
            <a:ext cx="2271300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50" y="3263200"/>
            <a:ext cx="4000500" cy="12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008550" y="2800238"/>
            <a:ext cx="313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word embeddings using t-SNE</a:t>
            </a:r>
            <a:endParaRPr b="1"/>
          </a:p>
        </p:txBody>
      </p:sp>
      <p:sp>
        <p:nvSpPr>
          <p:cNvPr id="121" name="Google Shape;121;p22"/>
          <p:cNvSpPr txBox="1"/>
          <p:nvPr/>
        </p:nvSpPr>
        <p:spPr>
          <a:xfrm>
            <a:off x="549100" y="4650450"/>
            <a:ext cx="4437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human-interpretable rules for a decision tree model</a:t>
            </a:r>
            <a:endParaRPr b="1"/>
          </a:p>
        </p:txBody>
      </p:sp>
      <p:sp>
        <p:nvSpPr>
          <p:cNvPr id="122" name="Google Shape;122;p22"/>
          <p:cNvSpPr txBox="1"/>
          <p:nvPr/>
        </p:nvSpPr>
        <p:spPr>
          <a:xfrm>
            <a:off x="5390025" y="2636850"/>
            <a:ext cx="344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MNIST data using t-SNE using sklearn.</a:t>
            </a:r>
            <a:endParaRPr b="1" sz="1050"/>
          </a:p>
        </p:txBody>
      </p:sp>
      <p:sp>
        <p:nvSpPr>
          <p:cNvPr id="123" name="Google Shape;123;p22"/>
          <p:cNvSpPr txBox="1"/>
          <p:nvPr/>
        </p:nvSpPr>
        <p:spPr>
          <a:xfrm>
            <a:off x="5345200" y="4381525"/>
            <a:ext cx="3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Principal Component Analysis on the IRIS dataset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ctr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Model performance evaluation metrics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259775"/>
            <a:ext cx="6492675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300" y="2654600"/>
            <a:ext cx="2756400" cy="17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6163225" y="4538375"/>
            <a:ext cx="233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ROC Curve and AUC scores</a:t>
            </a:r>
            <a:endParaRPr b="1"/>
          </a:p>
        </p:txBody>
      </p:sp>
      <p:sp>
        <p:nvSpPr>
          <p:cNvPr id="132" name="Google Shape;132;p23"/>
          <p:cNvSpPr txBox="1"/>
          <p:nvPr/>
        </p:nvSpPr>
        <p:spPr>
          <a:xfrm>
            <a:off x="1419650" y="2308400"/>
            <a:ext cx="55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Classification Model Performance Metrics </a:t>
            </a:r>
            <a:endParaRPr b="1"/>
          </a:p>
        </p:txBody>
      </p:sp>
      <p:pic>
        <p:nvPicPr>
          <p:cNvPr descr="Measuring model performance ROC curve"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38" y="2714475"/>
            <a:ext cx="4273925" cy="17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358600" y="4538375"/>
            <a:ext cx="5423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Measuring model performance by computing the area under the receiver operating characteristic curve (ROC curve) on the Iris data set, using sklearn for a multi-class problem</a:t>
            </a:r>
            <a:endParaRPr b="1"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